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929" r:id="rId1"/>
  </p:sldMasterIdLst>
  <p:sldIdLst>
    <p:sldId id="256" r:id="rId2"/>
    <p:sldId id="261" r:id="rId3"/>
    <p:sldId id="267" r:id="rId4"/>
    <p:sldId id="273" r:id="rId5"/>
    <p:sldId id="272" r:id="rId6"/>
    <p:sldId id="271" r:id="rId7"/>
    <p:sldId id="276" r:id="rId8"/>
    <p:sldId id="277" r:id="rId9"/>
    <p:sldId id="274" r:id="rId10"/>
    <p:sldId id="275" r:id="rId11"/>
    <p:sldId id="270" r:id="rId12"/>
    <p:sldId id="260" r:id="rId13"/>
  </p:sldIdLst>
  <p:sldSz cx="12192000" cy="6858000"/>
  <p:notesSz cx="6858000" cy="9144000"/>
  <p:embeddedFontLst>
    <p:embeddedFont>
      <p:font typeface="DengXian" panose="02010600030101010101" pitchFamily="2" charset="-122"/>
      <p:regular r:id="rId14"/>
      <p:bold r:id="rId15"/>
    </p:embeddedFont>
    <p:embeddedFont>
      <p:font typeface="Angsana New" panose="02020603050405020304" pitchFamily="18" charset="-34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Cordia New" panose="020B0304020202020204" pitchFamily="34" charset="-34"/>
      <p:regular r:id="rId24"/>
      <p:bold r:id="rId25"/>
      <p:italic r:id="rId26"/>
      <p:boldItalic r:id="rId27"/>
    </p:embeddedFont>
    <p:embeddedFont>
      <p:font typeface="TH SarabunPSK" panose="020B0500040200020003" pitchFamily="34" charset="-34"/>
      <p:regular r:id="rId28"/>
      <p:bold r:id="rId29"/>
      <p:italic r:id="rId30"/>
      <p:boldItalic r:id="rId31"/>
    </p:embeddedFont>
    <p:embeddedFont>
      <p:font typeface="Wingdings 3" panose="05040102010807070707" pitchFamily="18" charset="2"/>
      <p:regular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45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577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48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0928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923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881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145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545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894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940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81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964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39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77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46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67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20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6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9BEE681-FE42-4587-8725-CE91BD1A8FE6}" type="datetimeFigureOut">
              <a:rPr lang="en-US" smtClean="0"/>
              <a:t>2/29/2020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46F7C-56D9-4C03-B6DD-09AD7BB50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243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0" r:id="rId1"/>
    <p:sldLayoutId id="2147483931" r:id="rId2"/>
    <p:sldLayoutId id="2147483932" r:id="rId3"/>
    <p:sldLayoutId id="2147483933" r:id="rId4"/>
    <p:sldLayoutId id="2147483934" r:id="rId5"/>
    <p:sldLayoutId id="2147483935" r:id="rId6"/>
    <p:sldLayoutId id="2147483936" r:id="rId7"/>
    <p:sldLayoutId id="2147483937" r:id="rId8"/>
    <p:sldLayoutId id="2147483938" r:id="rId9"/>
    <p:sldLayoutId id="2147483939" r:id="rId10"/>
    <p:sldLayoutId id="2147483940" r:id="rId11"/>
    <p:sldLayoutId id="2147483941" r:id="rId12"/>
    <p:sldLayoutId id="2147483942" r:id="rId13"/>
    <p:sldLayoutId id="2147483943" r:id="rId14"/>
    <p:sldLayoutId id="2147483944" r:id="rId15"/>
    <p:sldLayoutId id="2147483945" r:id="rId16"/>
    <p:sldLayoutId id="2147483946" r:id="rId17"/>
    <p:sldLayoutId id="2147483947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83170" y="1877821"/>
            <a:ext cx="8825658" cy="1981200"/>
          </a:xfrm>
        </p:spPr>
        <p:txBody>
          <a:bodyPr/>
          <a:lstStyle/>
          <a:p>
            <a:pPr algn="ctr"/>
            <a:r>
              <a:rPr lang="en-US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Smart LPWAN Farm</a:t>
            </a:r>
            <a:br>
              <a:rPr lang="en-US" b="1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en-US" sz="40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Midterm Project II Presentation </a:t>
            </a:r>
            <a:endParaRPr lang="en-US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793" y="533884"/>
            <a:ext cx="1098413" cy="166958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3999" y="4092589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4000" b="1" dirty="0">
                <a:latin typeface="TH SarabunPSK" panose="020B0500040200020003" pitchFamily="34" charset="-34"/>
                <a:ea typeface="Arial" charset="0"/>
                <a:cs typeface="TH SarabunPSK" panose="020B0500040200020003" pitchFamily="34" charset="-34"/>
              </a:rPr>
              <a:t>จัดทำโดย นายเจษฎากร เกิดหนู รหัสนักศึกษา 5835512119</a:t>
            </a:r>
            <a:endParaRPr lang="en-US" sz="4000" b="1" dirty="0">
              <a:latin typeface="TH SarabunPSK" panose="020B0500040200020003" pitchFamily="34" charset="-34"/>
              <a:ea typeface="Arial" charset="0"/>
              <a:cs typeface="TH SarabunPSK" panose="020B0500040200020003" pitchFamily="34" charset="-34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526215" y="5458266"/>
            <a:ext cx="4320832" cy="1200329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th-TH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อาจารย์ที่ปรึกษา</a:t>
            </a:r>
            <a:r>
              <a:rPr lang="en-US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 </a:t>
            </a:r>
            <a:r>
              <a:rPr lang="th-TH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	</a:t>
            </a:r>
            <a:r>
              <a:rPr lang="en-US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ผศ.ดร.วโรดม วีระพันธ์</a:t>
            </a:r>
          </a:p>
          <a:p>
            <a:r>
              <a:rPr lang="th-TH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อาจารย์ที่ปรึกษาร่วม  อ</a:t>
            </a:r>
            <a:r>
              <a:rPr lang="en-US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.</a:t>
            </a:r>
            <a:r>
              <a:rPr lang="th-TH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ธรรมรัฏฐ์  สมิตะลัมพะ</a:t>
            </a:r>
            <a:endParaRPr lang="en-US" sz="2400" b="1" dirty="0">
              <a:solidFill>
                <a:schemeClr val="tx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อาจารย์ที่ปรึกษาร่วม	 อ. </a:t>
            </a:r>
            <a:r>
              <a:rPr lang="th-TH" sz="2000" b="1" dirty="0">
                <a:solidFill>
                  <a:schemeClr val="tx1"/>
                </a:solidFill>
              </a:rPr>
              <a:t>ฉกาจกิจ แท่นชัยกุล</a:t>
            </a:r>
            <a:r>
              <a:rPr lang="th-TH" sz="2400" b="1" dirty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endParaRPr lang="en-US" sz="2400" b="1" dirty="0">
              <a:solidFill>
                <a:schemeClr val="tx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10974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CA316-B860-463C-9FBB-FA2CF703C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4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เป้าหมายที่คาดว่าจะดำเนินการต่อ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719F5-A430-4C2F-B07B-3523BDD7FBA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6111" y="1364974"/>
            <a:ext cx="11545888" cy="5493026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Data Analytics</a:t>
            </a:r>
          </a:p>
          <a:p>
            <a:r>
              <a:rPr lang="th-TH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เพิ่มการใช้งานกับต้นไม้หลาย ๆ จุด</a:t>
            </a:r>
            <a:endParaRPr lang="en-US" sz="28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เพิ่มเมนูใน </a:t>
            </a:r>
            <a:r>
              <a:rPr lang="en-US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Line </a:t>
            </a:r>
            <a:r>
              <a:rPr lang="th-TH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เป็นแบบ </a:t>
            </a:r>
            <a:r>
              <a:rPr lang="en-US" sz="28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Rich menu</a:t>
            </a:r>
          </a:p>
          <a:p>
            <a:endParaRPr lang="en-GB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1026" name="Picture 2" descr="https://miro.medium.com/max/1280/1*0SUtMG4TcLz8wn2wpXyOTg.png">
            <a:extLst>
              <a:ext uri="{FF2B5EF4-FFF2-40B4-BE49-F238E27FC236}">
                <a16:creationId xmlns:a16="http://schemas.microsoft.com/office/drawing/2014/main" id="{C927142D-6588-49B9-BA59-CA6CBEB4C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435" y="3401239"/>
            <a:ext cx="6414052" cy="3207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34">
            <a:extLst>
              <a:ext uri="{FF2B5EF4-FFF2-40B4-BE49-F238E27FC236}">
                <a16:creationId xmlns:a16="http://schemas.microsoft.com/office/drawing/2014/main" id="{707BCCF0-DC28-49C1-8619-6142389BEE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18451" y="392760"/>
            <a:ext cx="277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087382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4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สรุปผลการทำโครงงาน</a:t>
            </a:r>
            <a:endParaRPr lang="en-US" sz="4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อุปกรณ์สามารถใช้งานในการทดสอบได้ดี</a:t>
            </a:r>
          </a:p>
          <a:p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คำสั่งต่าง ๆ ของ </a:t>
            </a:r>
            <a:r>
              <a:rPr lang="en-US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Line </a:t>
            </a:r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ยากต่อการใช้งาน จะดำเนินการปรับปรุงต่อไป</a:t>
            </a:r>
          </a:p>
          <a:p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เมื่อใช้งานจริงอุปกรณ์มีความผิดพลาดในบางครั้งเนื่องจากสัญญาณรบกวนจาก </a:t>
            </a:r>
            <a:r>
              <a:rPr lang="en-US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sensor </a:t>
            </a:r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ต่าง ๆ</a:t>
            </a:r>
          </a:p>
          <a:p>
            <a:endParaRPr lang="en-US" dirty="0"/>
          </a:p>
        </p:txBody>
      </p:sp>
      <p:sp>
        <p:nvSpPr>
          <p:cNvPr id="6" name="TextBox 34">
            <a:extLst>
              <a:ext uri="{FF2B5EF4-FFF2-40B4-BE49-F238E27FC236}">
                <a16:creationId xmlns:a16="http://schemas.microsoft.com/office/drawing/2014/main" id="{7D7F7F38-164C-4FEE-9B32-5CD06375D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35478" y="392760"/>
            <a:ext cx="4505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573070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88445" y="6396335"/>
            <a:ext cx="8414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ภาควิชาวิศวกรรมคอมพิวเตอร์ คณะวิศวกรรมศาสตร์ มหาวิทยาลับสงขลานครินทร์ วิทยาเขตภูเก็ต</a:t>
            </a:r>
            <a:endParaRPr lang="en-US" sz="2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th-TH" sz="48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นายเจษฎากร เกิดหนู</a:t>
            </a:r>
          </a:p>
          <a:p>
            <a:pPr marL="0" indent="0" algn="ctr">
              <a:buNone/>
            </a:pPr>
            <a:r>
              <a:rPr lang="th-TH" sz="48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5835512119</a:t>
            </a:r>
          </a:p>
        </p:txBody>
      </p:sp>
      <p:sp>
        <p:nvSpPr>
          <p:cNvPr id="8" name="TextBox 34"/>
          <p:cNvSpPr txBox="1">
            <a:spLocks noChangeArrowheads="1"/>
          </p:cNvSpPr>
          <p:nvPr/>
        </p:nvSpPr>
        <p:spPr bwMode="auto">
          <a:xfrm>
            <a:off x="11726288" y="6497291"/>
            <a:ext cx="533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14</a:t>
            </a:r>
          </a:p>
        </p:txBody>
      </p:sp>
      <p:sp>
        <p:nvSpPr>
          <p:cNvPr id="6" name="TextBox 34">
            <a:extLst>
              <a:ext uri="{FF2B5EF4-FFF2-40B4-BE49-F238E27FC236}">
                <a16:creationId xmlns:a16="http://schemas.microsoft.com/office/drawing/2014/main" id="{7A5A6D9E-C0FA-4C85-9BFF-5C93601E14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08974" y="392760"/>
            <a:ext cx="556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384373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sz="5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หัวข้อการนำเสนอ</a:t>
            </a:r>
            <a:endParaRPr lang="en-US" sz="5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/>
          <a:p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รายละเอียดการดำเนินงาน</a:t>
            </a:r>
          </a:p>
          <a:p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เป้าหมายที่คาดว่าจะดำเนินการ</a:t>
            </a:r>
          </a:p>
          <a:p>
            <a:r>
              <a:rPr lang="th-TH" sz="4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สรุปผลการทำโครงงาน</a:t>
            </a:r>
          </a:p>
        </p:txBody>
      </p:sp>
      <p:sp>
        <p:nvSpPr>
          <p:cNvPr id="5" name="TextBox 34"/>
          <p:cNvSpPr txBox="1">
            <a:spLocks noChangeArrowheads="1"/>
          </p:cNvSpPr>
          <p:nvPr/>
        </p:nvSpPr>
        <p:spPr bwMode="auto">
          <a:xfrm>
            <a:off x="10618451" y="392760"/>
            <a:ext cx="277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32061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082" y="276803"/>
            <a:ext cx="10715518" cy="1947408"/>
          </a:xfrm>
        </p:spPr>
        <p:txBody>
          <a:bodyPr>
            <a:normAutofit/>
          </a:bodyPr>
          <a:lstStyle/>
          <a:p>
            <a:r>
              <a:rPr lang="th-TH" sz="54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รายละเอียดการดำเนินงาน</a:t>
            </a:r>
            <a:endParaRPr lang="en-US" sz="5400" b="1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lstStyle/>
          <a:p>
            <a:r>
              <a:rPr lang="en-US" sz="36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Line </a:t>
            </a:r>
            <a:r>
              <a:rPr lang="en-US" sz="36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Messinging</a:t>
            </a:r>
            <a:r>
              <a:rPr lang="en-US" sz="36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API</a:t>
            </a:r>
          </a:p>
          <a:p>
            <a:r>
              <a:rPr lang="en-US" sz="36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Arduino + </a:t>
            </a:r>
            <a:r>
              <a:rPr lang="en-US" sz="36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NBIoT</a:t>
            </a:r>
            <a:r>
              <a:rPr lang="en-US" sz="36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Flow Data</a:t>
            </a:r>
          </a:p>
          <a:p>
            <a:r>
              <a:rPr lang="th-TH" sz="36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การเชื่อมต่อ</a:t>
            </a:r>
            <a:endParaRPr lang="en-US" sz="36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en-US" sz="36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Website</a:t>
            </a:r>
          </a:p>
          <a:p>
            <a:r>
              <a:rPr lang="th-TH" sz="36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จุดเด่นของโครงงานนี้</a:t>
            </a:r>
            <a:endParaRPr lang="en-US" sz="36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5" name="TextBox 34">
            <a:extLst>
              <a:ext uri="{FF2B5EF4-FFF2-40B4-BE49-F238E27FC236}">
                <a16:creationId xmlns:a16="http://schemas.microsoft.com/office/drawing/2014/main" id="{5A1AD2DC-D5A4-41E9-81A6-631B785A31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18451" y="392760"/>
            <a:ext cx="277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271404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85330-B455-4444-8B69-C010E695B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60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การเชื่อมต่อ</a:t>
            </a:r>
            <a:b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</a:b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941021-8138-4356-9E44-FBD6AC2DB01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41497" y="1390056"/>
            <a:ext cx="10109006" cy="5015226"/>
          </a:xfrm>
          <a:prstGeom prst="rect">
            <a:avLst/>
          </a:prstGeom>
        </p:spPr>
      </p:pic>
      <p:sp>
        <p:nvSpPr>
          <p:cNvPr id="4" name="TextBox 34">
            <a:extLst>
              <a:ext uri="{FF2B5EF4-FFF2-40B4-BE49-F238E27FC236}">
                <a16:creationId xmlns:a16="http://schemas.microsoft.com/office/drawing/2014/main" id="{F546A711-331C-4651-9703-EB211B57C4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18451" y="392760"/>
            <a:ext cx="277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51793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840D9-7428-4EDE-8F2C-4BCA3E1AE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Line </a:t>
            </a:r>
            <a:r>
              <a:rPr lang="en-US" sz="4400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Messinging</a:t>
            </a:r>
            <a:r>
              <a:rPr lang="en-US" sz="4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 API</a:t>
            </a:r>
            <a:endParaRPr lang="en-GB" dirty="0"/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797284A6-F428-40CB-BD1D-8FA5CD75A9F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547" y="1365893"/>
            <a:ext cx="2179850" cy="44808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62BDA2-9D7C-4699-A49C-C6A4485BF6D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09" y="1365893"/>
            <a:ext cx="2284283" cy="46954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459E0D-FD7D-4893-B40C-BEB5577B4D9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6752" y="1339741"/>
            <a:ext cx="2442386" cy="5020461"/>
          </a:xfrm>
          <a:prstGeom prst="rect">
            <a:avLst/>
          </a:prstGeom>
        </p:spPr>
      </p:pic>
      <p:sp>
        <p:nvSpPr>
          <p:cNvPr id="7" name="TextBox 34">
            <a:extLst>
              <a:ext uri="{FF2B5EF4-FFF2-40B4-BE49-F238E27FC236}">
                <a16:creationId xmlns:a16="http://schemas.microsoft.com/office/drawing/2014/main" id="{B314E89D-2A16-48CE-A3EF-150245354E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18451" y="392760"/>
            <a:ext cx="277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516769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5D854-D0CB-4FC7-A31B-CCB33355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92760"/>
            <a:ext cx="9404723" cy="1400530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5" name="video-1582925080">
            <a:hlinkClick r:id="" action="ppaction://media"/>
            <a:extLst>
              <a:ext uri="{FF2B5EF4-FFF2-40B4-BE49-F238E27FC236}">
                <a16:creationId xmlns:a16="http://schemas.microsoft.com/office/drawing/2014/main" id="{925BBCD8-F8BA-462C-A421-A325B5FFEDA1}"/>
              </a:ext>
            </a:extLst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93389" y="1948837"/>
            <a:ext cx="3405222" cy="4539594"/>
          </a:xfrm>
        </p:spPr>
      </p:pic>
      <p:sp>
        <p:nvSpPr>
          <p:cNvPr id="4" name="TextBox 34">
            <a:extLst>
              <a:ext uri="{FF2B5EF4-FFF2-40B4-BE49-F238E27FC236}">
                <a16:creationId xmlns:a16="http://schemas.microsoft.com/office/drawing/2014/main" id="{5C631401-D542-44E5-9EF8-3435B36FF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18451" y="392760"/>
            <a:ext cx="277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8508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49344-7471-47A2-BDBC-01259D95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55D8C9D-7B5A-4184-AEFF-5B113573A9C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616861" y="1963073"/>
            <a:ext cx="8958278" cy="4442209"/>
          </a:xfrm>
          <a:prstGeom prst="rect">
            <a:avLst/>
          </a:prstGeom>
        </p:spPr>
      </p:pic>
      <p:sp>
        <p:nvSpPr>
          <p:cNvPr id="5" name="TextBox 34">
            <a:extLst>
              <a:ext uri="{FF2B5EF4-FFF2-40B4-BE49-F238E27FC236}">
                <a16:creationId xmlns:a16="http://schemas.microsoft.com/office/drawing/2014/main" id="{EA2094BE-85BB-41CD-A205-DE356A2EF2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18451" y="392760"/>
            <a:ext cx="277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169520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8061E-7810-4369-A254-E3FB33F17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615" y="161170"/>
            <a:ext cx="9404723" cy="1400530"/>
          </a:xfrm>
        </p:spPr>
        <p:txBody>
          <a:bodyPr/>
          <a:lstStyle/>
          <a:p>
            <a:r>
              <a:rPr lang="th-TH" sz="4000" b="1" dirty="0">
                <a:latin typeface="Angsana New" panose="02020603050405020304" pitchFamily="18" charset="-34"/>
              </a:rPr>
              <a:t>จุดเด่นของโครงงานนี้</a:t>
            </a:r>
            <a:endParaRPr lang="en-GB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58F3D8C-CED1-4142-8F2E-05F54A1A95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175234"/>
              </p:ext>
            </p:extLst>
          </p:nvPr>
        </p:nvGraphicFramePr>
        <p:xfrm>
          <a:off x="0" y="1192696"/>
          <a:ext cx="12192001" cy="57341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34153">
                  <a:extLst>
                    <a:ext uri="{9D8B030D-6E8A-4147-A177-3AD203B41FA5}">
                      <a16:colId xmlns:a16="http://schemas.microsoft.com/office/drawing/2014/main" val="703728849"/>
                    </a:ext>
                  </a:extLst>
                </a:gridCol>
                <a:gridCol w="4689232">
                  <a:extLst>
                    <a:ext uri="{9D8B030D-6E8A-4147-A177-3AD203B41FA5}">
                      <a16:colId xmlns:a16="http://schemas.microsoft.com/office/drawing/2014/main" val="1348980810"/>
                    </a:ext>
                  </a:extLst>
                </a:gridCol>
                <a:gridCol w="3868616">
                  <a:extLst>
                    <a:ext uri="{9D8B030D-6E8A-4147-A177-3AD203B41FA5}">
                      <a16:colId xmlns:a16="http://schemas.microsoft.com/office/drawing/2014/main" val="2682762818"/>
                    </a:ext>
                  </a:extLst>
                </a:gridCol>
              </a:tblGrid>
              <a:tr h="59815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                         โครงงาน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          </a:t>
                      </a: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เรื่อง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โครงงานของผู้จัดทำ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โครงงานอื่น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 anchor="ctr"/>
                </a:tc>
                <a:extLst>
                  <a:ext uri="{0D108BD9-81ED-4DB2-BD59-A6C34878D82A}">
                    <a16:rowId xmlns:a16="http://schemas.microsoft.com/office/drawing/2014/main" val="4043963939"/>
                  </a:ext>
                </a:extLst>
              </a:tr>
              <a:tr h="8024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การเชื่อมต่อ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(Network connection)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 anchor="ctr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ใข้ </a:t>
                      </a: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Narrow Band </a:t>
                      </a: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หรือ </a:t>
                      </a: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LTE </a:t>
                      </a: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ในช่วงของ </a:t>
                      </a: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Guard Band </a:t>
                      </a: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ทำให้ครอบคลุมเท่าสัญญาณโทรศัพท์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ใช้ </a:t>
                      </a:r>
                      <a:r>
                        <a:rPr lang="en-US" sz="2000" b="1" dirty="0" err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WiFi</a:t>
                      </a: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 </a:t>
                      </a: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ทำให้ต้องอยู่แค่ในบริเวณจำกัด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extLst>
                  <a:ext uri="{0D108BD9-81ED-4DB2-BD59-A6C34878D82A}">
                    <a16:rowId xmlns:a16="http://schemas.microsoft.com/office/drawing/2014/main" val="627511537"/>
                  </a:ext>
                </a:extLst>
              </a:tr>
              <a:tr h="10698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แหล่งพลังงาน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(Energy saving)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 anchor="ctr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ใช้ </a:t>
                      </a: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Solar Cell </a:t>
                      </a: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ทำให้ใช้ได้โดยไม่ต้องใช้แหล่งจ่ายอื่น ๆ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ใช้แบตเตอรี่ หรือ พลังงานจากแหล่งจ่าย มีระยะทางจำกัดเนื่องจากต้องเชื่อมต่อสายไฟทุกจุด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extLst>
                  <a:ext uri="{0D108BD9-81ED-4DB2-BD59-A6C34878D82A}">
                    <a16:rowId xmlns:a16="http://schemas.microsoft.com/office/drawing/2014/main" val="3462780370"/>
                  </a:ext>
                </a:extLst>
              </a:tr>
              <a:tr h="10698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การติดตั้ง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(Installation/Deployment)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 anchor="ctr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สามารถติดตั้งได้ง่ายและรวดเร็วเพียงแต่ใช้กล่องติดตั้งที่เรามีให้ ไม่ต้อง</a:t>
                      </a: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Configure WIFI</a:t>
                      </a: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 หรือต่อแหล่งพลังงานเพิ่มเติม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ต้องตั้งค่า </a:t>
                      </a:r>
                      <a:r>
                        <a:rPr lang="en-US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WiFi </a:t>
                      </a: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และ </a:t>
                      </a:r>
                      <a:r>
                        <a:rPr lang="en-US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password </a:t>
                      </a: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ทำให้ติดตั้ง และการเคลื่อนย้ายใช้ระยะเวลาที่1นาน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extLst>
                  <a:ext uri="{0D108BD9-81ED-4DB2-BD59-A6C34878D82A}">
                    <a16:rowId xmlns:a16="http://schemas.microsoft.com/office/drawing/2014/main" val="995375696"/>
                  </a:ext>
                </a:extLst>
              </a:tr>
              <a:tr h="8024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การสั่งงาน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(Command)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 anchor="ctr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สามารถเข้าถึงพร้อมสั่งงานได้ทันที และครอบคลุมในทุกอุปกรณ์ที่มี </a:t>
                      </a:r>
                      <a:r>
                        <a:rPr lang="en-US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Browser 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ถ้าใช้งานแอพพลิเคชั่นในโทรศัพท์ อาจทำให้ไม่ครอบคลุมทุกอุปกรณ์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extLst>
                  <a:ext uri="{0D108BD9-81ED-4DB2-BD59-A6C34878D82A}">
                    <a16:rowId xmlns:a16="http://schemas.microsoft.com/office/drawing/2014/main" val="53006692"/>
                  </a:ext>
                </a:extLst>
              </a:tr>
              <a:tr h="133734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โพรไฟล์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(Data analytic/profile)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 anchor="ctr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มีการเรียนรู้และบันทึการทำงานเพื่อวิเคราะห์หาผลลัพธ์ของการทำงานที่ดีที่สุดเพื่อใช้เป็นโพรไฟล์สำหรับการปลูกพืชชนิดเดียวกันในที่อื่น ๆ ต่อไป ลดเวลาในการตั้งค่าการช้าน</a:t>
                      </a:r>
                      <a:endParaRPr lang="en-US" sz="2000" b="1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tc>
                  <a:txBody>
                    <a:bodyPr/>
                    <a:lstStyle/>
                    <a:p>
                      <a:pPr marL="0" marR="0" algn="thaiDi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1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ไม่มี หรือ หาได้ยาก มีราคาสูง</a:t>
                      </a:r>
                      <a:endParaRPr lang="en-US" sz="2000" b="1" dirty="0">
                        <a:effectLst/>
                        <a:latin typeface="TH Sarabun New" panose="020B0500040200020003" pitchFamily="34" charset="-34"/>
                        <a:ea typeface="DengXian"/>
                        <a:cs typeface="TH Sarabun New" panose="020B0500040200020003" pitchFamily="34" charset="-34"/>
                      </a:endParaRPr>
                    </a:p>
                  </a:txBody>
                  <a:tcPr marL="53110" marR="53110" marT="0" marB="0"/>
                </a:tc>
                <a:extLst>
                  <a:ext uri="{0D108BD9-81ED-4DB2-BD59-A6C34878D82A}">
                    <a16:rowId xmlns:a16="http://schemas.microsoft.com/office/drawing/2014/main" val="5474662"/>
                  </a:ext>
                </a:extLst>
              </a:tr>
            </a:tbl>
          </a:graphicData>
        </a:graphic>
      </p:graphicFrame>
      <p:sp>
        <p:nvSpPr>
          <p:cNvPr id="5" name="TextBox 34">
            <a:extLst>
              <a:ext uri="{FF2B5EF4-FFF2-40B4-BE49-F238E27FC236}">
                <a16:creationId xmlns:a16="http://schemas.microsoft.com/office/drawing/2014/main" id="{B12BB216-4792-4328-8FEC-1FC66BCC7E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18451" y="392760"/>
            <a:ext cx="277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061328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20FA3-6B17-4733-9B8D-CA76453B5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48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ปัญหาและอุปสรรค</a:t>
            </a:r>
            <a:endParaRPr lang="en-GB" sz="48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0D7ED-B888-43CC-8ADC-024DD9FB7EE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สายไฟไม่แน่นเป็นอุปสรรคในการต่อวงจร</a:t>
            </a:r>
          </a:p>
          <a:p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แหล่งจ่ายไฟไม่พอ</a:t>
            </a:r>
          </a:p>
          <a:p>
            <a: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เกิดสัญญาณรบกวนระหว่าง </a:t>
            </a:r>
            <a:r>
              <a:rPr lang="en-US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Sensor</a:t>
            </a:r>
            <a:endParaRPr lang="en-GB" sz="32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TextBox 34">
            <a:extLst>
              <a:ext uri="{FF2B5EF4-FFF2-40B4-BE49-F238E27FC236}">
                <a16:creationId xmlns:a16="http://schemas.microsoft.com/office/drawing/2014/main" id="{B7AF8439-F77D-415D-8BB8-8FDD212314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18451" y="392760"/>
            <a:ext cx="277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itchFamily="34" charset="0"/>
                <a:cs typeface="Arial" pitchFamily="34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727884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584</TotalTime>
  <Words>426</Words>
  <Application>Microsoft Office PowerPoint</Application>
  <PresentationFormat>Widescreen</PresentationFormat>
  <Paragraphs>70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Century Gothic</vt:lpstr>
      <vt:lpstr>TH SarabunPSK</vt:lpstr>
      <vt:lpstr>DengXian</vt:lpstr>
      <vt:lpstr>Wingdings 3</vt:lpstr>
      <vt:lpstr>Cordia New</vt:lpstr>
      <vt:lpstr>Angsana New</vt:lpstr>
      <vt:lpstr>TH Sarabun New</vt:lpstr>
      <vt:lpstr>Arial</vt:lpstr>
      <vt:lpstr>Ion</vt:lpstr>
      <vt:lpstr>Smart LPWAN Farm Midterm Project II Presentation </vt:lpstr>
      <vt:lpstr>หัวข้อการนำเสนอ</vt:lpstr>
      <vt:lpstr>รายละเอียดการดำเนินงาน</vt:lpstr>
      <vt:lpstr>การเชื่อมต่อ </vt:lpstr>
      <vt:lpstr>Line Messinging API</vt:lpstr>
      <vt:lpstr>PowerPoint Presentation</vt:lpstr>
      <vt:lpstr>Website</vt:lpstr>
      <vt:lpstr>จุดเด่นของโครงงานนี้</vt:lpstr>
      <vt:lpstr>ปัญหาและอุปสรรค</vt:lpstr>
      <vt:lpstr>เป้าหมายที่คาดว่าจะดำเนินการต่อ</vt:lpstr>
      <vt:lpstr>สรุปผลการทำโครงงาน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LPWAN Farm</dc:title>
  <dc:creator>Windows User</dc:creator>
  <cp:lastModifiedBy>Fluke</cp:lastModifiedBy>
  <cp:revision>65</cp:revision>
  <dcterms:created xsi:type="dcterms:W3CDTF">2019-05-06T21:42:38Z</dcterms:created>
  <dcterms:modified xsi:type="dcterms:W3CDTF">2020-02-29T03:47:56Z</dcterms:modified>
</cp:coreProperties>
</file>

<file path=docProps/thumbnail.jpeg>
</file>